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65" r:id="rId3"/>
    <p:sldId id="267" r:id="rId4"/>
    <p:sldId id="268" r:id="rId5"/>
    <p:sldId id="274" r:id="rId6"/>
    <p:sldId id="269" r:id="rId7"/>
    <p:sldId id="276" r:id="rId8"/>
    <p:sldId id="292" r:id="rId9"/>
    <p:sldId id="272" r:id="rId10"/>
    <p:sldId id="294" r:id="rId11"/>
    <p:sldId id="271" r:id="rId12"/>
    <p:sldId id="273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9" r:id="rId22"/>
    <p:sldId id="283" r:id="rId23"/>
    <p:sldId id="286" r:id="rId24"/>
    <p:sldId id="290" r:id="rId25"/>
    <p:sldId id="291" r:id="rId26"/>
    <p:sldId id="287" r:id="rId27"/>
    <p:sldId id="288" r:id="rId28"/>
    <p:sldId id="293" r:id="rId29"/>
    <p:sldId id="296" r:id="rId30"/>
    <p:sldId id="295" r:id="rId31"/>
  </p:sldIdLst>
  <p:sldSz cx="12188825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29" autoAdjust="0"/>
  </p:normalViewPr>
  <p:slideViewPr>
    <p:cSldViewPr showGuides="1">
      <p:cViewPr varScale="1">
        <p:scale>
          <a:sx n="77" d="100"/>
          <a:sy n="77" d="100"/>
        </p:scale>
        <p:origin x="120" y="149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3/27/2024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3/27/2024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69876" y="1340768"/>
            <a:ext cx="8229600" cy="1167408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15516" y="3284984"/>
            <a:ext cx="9957792" cy="121920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Dealing with Status asthmaticus in the ER 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66" y="1632248"/>
            <a:ext cx="5922913" cy="52257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agonists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Ipratropium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or IV corticosteroids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Anxiolytics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Heliox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Intubation/ventilation</a:t>
            </a:r>
          </a:p>
        </p:txBody>
      </p:sp>
    </p:spTree>
    <p:extLst>
      <p:ext uri="{BB962C8B-B14F-4D97-AF65-F5344CB8AC3E}">
        <p14:creationId xmlns:p14="http://schemas.microsoft.com/office/powerpoint/2010/main" val="11472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852" y="2204864"/>
            <a:ext cx="10585176" cy="40324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delivered via many methods, but usually start with prongs or high flow nasal canula (HFNC) at 60L/min.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involve oxygen delivery with nebulized salbutamol.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for SpO2 92 – 95%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condition is severe or deteriorates, consider Non Invasive Positive Pressure described below.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55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and ABG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1844824"/>
            <a:ext cx="1104602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 should have acute IV access and Arterial Blood gases if possible and available.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 asthma can cause dehydration, especially in children.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Normal Saline to all patients.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loading is particularly important if they are going to need intubation, as by then they will be cardio vascularly compromised. </a:t>
            </a:r>
          </a:p>
        </p:txBody>
      </p:sp>
    </p:spTree>
    <p:extLst>
      <p:ext uri="{BB962C8B-B14F-4D97-AF65-F5344CB8AC3E}">
        <p14:creationId xmlns:p14="http://schemas.microsoft.com/office/powerpoint/2010/main" val="365510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Agonists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2132856"/>
            <a:ext cx="10585176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immediate beta agonists.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be via MDI or nebulizer.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beta agonists combined with Ipratropium (aka Combivent).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two applications however the receptors for Ipratropium are filled and its efficacy falls.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with salbutamol. </a:t>
            </a:r>
          </a:p>
        </p:txBody>
      </p:sp>
    </p:spTree>
    <p:extLst>
      <p:ext uri="{BB962C8B-B14F-4D97-AF65-F5344CB8AC3E}">
        <p14:creationId xmlns:p14="http://schemas.microsoft.com/office/powerpoint/2010/main" val="425825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020" y="1988840"/>
            <a:ext cx="8424554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and IV routes are equally effective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Prednisone 1-2 mg/Kg po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Dexamethasone 0.3-0.5 mg/kg po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Methylprednisolone60-125 mg IV</a:t>
            </a:r>
          </a:p>
        </p:txBody>
      </p:sp>
    </p:spTree>
    <p:extLst>
      <p:ext uri="{BB962C8B-B14F-4D97-AF65-F5344CB8AC3E}">
        <p14:creationId xmlns:p14="http://schemas.microsoft.com/office/powerpoint/2010/main" val="377578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924" y="2420888"/>
            <a:ext cx="914501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 can dampen neutrophilic burst in asthma.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also as a bronchodilator by blocking Calcium which causes bronchial smooth muscle contraction.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2 - 3 gm IV over 20 minutes. </a:t>
            </a:r>
          </a:p>
          <a:p>
            <a:pPr marL="0" indent="0">
              <a:buNone/>
            </a:pP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6140" y="2420888"/>
            <a:ext cx="6120298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works as a bronchodilator.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 mg IM or SC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repeat up to 3 doses. </a:t>
            </a:r>
          </a:p>
        </p:txBody>
      </p:sp>
    </p:spTree>
    <p:extLst>
      <p:ext uri="{BB962C8B-B14F-4D97-AF65-F5344CB8AC3E}">
        <p14:creationId xmlns:p14="http://schemas.microsoft.com/office/powerpoint/2010/main" val="22899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Anxiolytic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8028" y="2060848"/>
            <a:ext cx="8208912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relax the patient easing the work of breathing and then less breath stacking.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Ketamine in sub-dissociative dose.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0.3-0.5 mg/kg IV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use benzodiazepines.</a:t>
            </a:r>
          </a:p>
        </p:txBody>
      </p:sp>
    </p:spTree>
    <p:extLst>
      <p:ext uri="{BB962C8B-B14F-4D97-AF65-F5344CB8AC3E}">
        <p14:creationId xmlns:p14="http://schemas.microsoft.com/office/powerpoint/2010/main" val="114278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Heliox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32" y="2420888"/>
            <a:ext cx="8712968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Helium/Oxygen combination (70:30).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not available in rural ERs.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 has lower density than oxygen so causes laminar flow so oxygen and meds pass more easily through constricted airways.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it’s going to help, it will be within minutes. </a:t>
            </a:r>
          </a:p>
          <a:p>
            <a:pPr marL="0" indent="0">
              <a:buNone/>
            </a:pP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0" y="260648"/>
            <a:ext cx="1202533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Invasive Positive Pressure Ventilation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972" y="2060848"/>
            <a:ext cx="914501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NIPPV should be considered early if medications and nebulizers are not working.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an accepting patient, which can mean using anxiolytics prior.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familiar with what equipment you have in your department </a:t>
            </a:r>
          </a:p>
        </p:txBody>
      </p:sp>
    </p:spTree>
    <p:extLst>
      <p:ext uri="{BB962C8B-B14F-4D97-AF65-F5344CB8AC3E}">
        <p14:creationId xmlns:p14="http://schemas.microsoft.com/office/powerpoint/2010/main" val="101931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– Statistics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518" y="2852936"/>
            <a:ext cx="9851478" cy="1596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4 million Canadians have asthma.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250  patients die in Canada yearly from asthma. </a:t>
            </a:r>
          </a:p>
        </p:txBody>
      </p:sp>
    </p:spTree>
    <p:extLst>
      <p:ext uri="{BB962C8B-B14F-4D97-AF65-F5344CB8AC3E}">
        <p14:creationId xmlns:p14="http://schemas.microsoft.com/office/powerpoint/2010/main" val="17530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0" y="260648"/>
            <a:ext cx="1202533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Invasive Positive Pressure Ventilation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012" y="1916832"/>
            <a:ext cx="892899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Settings: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S/T mode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PEEP 0 – 4 cm H20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IPAP 10-15 cm H20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FiO2 100% initially, usually titrate to 40%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10-14</a:t>
            </a:r>
          </a:p>
        </p:txBody>
      </p:sp>
    </p:spTree>
    <p:extLst>
      <p:ext uri="{BB962C8B-B14F-4D97-AF65-F5344CB8AC3E}">
        <p14:creationId xmlns:p14="http://schemas.microsoft.com/office/powerpoint/2010/main" val="336068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971" y="2420888"/>
            <a:ext cx="9180511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‘rule’ for intubating asthmatic patients is: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“never intubate an asthmatic”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“unless you have to”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show ~ 2% of acute asthmatics will need intubation. </a:t>
            </a:r>
          </a:p>
        </p:txBody>
      </p:sp>
    </p:spTree>
    <p:extLst>
      <p:ext uri="{BB962C8B-B14F-4D97-AF65-F5344CB8AC3E}">
        <p14:creationId xmlns:p14="http://schemas.microsoft.com/office/powerpoint/2010/main" val="57256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– Indications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68" y="1632248"/>
            <a:ext cx="8136905" cy="54726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Impending respiratory failure. 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Decreasing level of consciousness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Confusion, agitation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Exhaustion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tolerate NIPPV or no improvement on NIPPV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 chest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Arrhythmias</a:t>
            </a:r>
          </a:p>
        </p:txBody>
      </p:sp>
    </p:spTree>
    <p:extLst>
      <p:ext uri="{BB962C8B-B14F-4D97-AF65-F5344CB8AC3E}">
        <p14:creationId xmlns:p14="http://schemas.microsoft.com/office/powerpoint/2010/main" val="40504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– Sequence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993" y="1484784"/>
            <a:ext cx="8136905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is the same for RSI.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to fluid load prior.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aware desaturations tend to occur faster in asthmatics so pre-oxygenation is very important.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BVM is required between attempts, use small tidal volume with high inspiratory flow rates and prolonged expiratory rates.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breath stacking will occur causing higher autoPEEP levels. </a:t>
            </a:r>
          </a:p>
        </p:txBody>
      </p:sp>
    </p:spTree>
    <p:extLst>
      <p:ext uri="{BB962C8B-B14F-4D97-AF65-F5344CB8AC3E}">
        <p14:creationId xmlns:p14="http://schemas.microsoft.com/office/powerpoint/2010/main" val="326802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– Sequence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2564904"/>
            <a:ext cx="10297144" cy="453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intubate with as large an ETT as possible.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intubation analgesics is best with Fentanyl infusion.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POCUS to ensure no pneumothorax. </a:t>
            </a:r>
          </a:p>
          <a:p>
            <a:pPr marL="0" indent="0">
              <a:buNone/>
            </a:pPr>
            <a:endParaRPr lang="en-C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7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of asthmatic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004" y="1988840"/>
            <a:ext cx="9217025" cy="54726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Ketamine 1.4 mg/kg 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Propofol 1.5 mg/kg 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Etomidate 0.3 mg/kg (especially for COPD)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Succinylcholine 1.5 mg/kg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Rocuronium 1 mg/kg </a:t>
            </a:r>
          </a:p>
        </p:txBody>
      </p:sp>
    </p:spTree>
    <p:extLst>
      <p:ext uri="{BB962C8B-B14F-4D97-AF65-F5344CB8AC3E}">
        <p14:creationId xmlns:p14="http://schemas.microsoft.com/office/powerpoint/2010/main" val="265941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Intubation of asthmatic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004" y="1988840"/>
            <a:ext cx="9217025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intubated your best resource is a Resp Tech as these patients have autoPEEP and the ventilator settings can be difficult.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start, place the patient on: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Tidal Volume 7 - 8 cc/kg (IBW)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Resp Rate 10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PEEP 0 - 3 (or as low as the machine will go) 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FiO2 40% </a:t>
            </a:r>
            <a:b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Peak pressure alarm 60  </a:t>
            </a:r>
          </a:p>
        </p:txBody>
      </p:sp>
    </p:spTree>
    <p:extLst>
      <p:ext uri="{BB962C8B-B14F-4D97-AF65-F5344CB8AC3E}">
        <p14:creationId xmlns:p14="http://schemas.microsoft.com/office/powerpoint/2010/main" val="148855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 in Asthma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956" y="1484784"/>
            <a:ext cx="9217025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patient goes into cardiac arrest: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Disconnect them from the vent.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 a few gentle chest compressions to relieve the compartment syndrome in the chest.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there is no obstruction in the ETT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CPR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pneumothorax. If unsure do bilateral finger thoracostomy or chest tubes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labs for hyperKalemia. </a:t>
            </a:r>
          </a:p>
        </p:txBody>
      </p:sp>
    </p:spTree>
    <p:extLst>
      <p:ext uri="{BB962C8B-B14F-4D97-AF65-F5344CB8AC3E}">
        <p14:creationId xmlns:p14="http://schemas.microsoft.com/office/powerpoint/2010/main" val="24802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28BB-2973-85B0-344C-04DA1E281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9813" y="116632"/>
            <a:ext cx="5029198" cy="2896344"/>
          </a:xfrm>
        </p:spPr>
        <p:txBody>
          <a:bodyPr>
            <a:normAutofit/>
          </a:bodyPr>
          <a:lstStyle/>
          <a:p>
            <a:r>
              <a:rPr lang="en-CA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</a:p>
        </p:txBody>
      </p:sp>
    </p:spTree>
    <p:extLst>
      <p:ext uri="{BB962C8B-B14F-4D97-AF65-F5344CB8AC3E}">
        <p14:creationId xmlns:p14="http://schemas.microsoft.com/office/powerpoint/2010/main" val="17826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4438-DA47-1F66-EFF3-60740ADB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A8E37-596E-00E2-C176-667DDCF24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4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-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2348880"/>
            <a:ext cx="985147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is a chronic inflammation of the airways.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triggered, there is narrowing of the airways via bronchospasm from the smooth muscles surrounding the airways.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narrowing is caused by mucus production in the airways. </a:t>
            </a:r>
          </a:p>
        </p:txBody>
      </p:sp>
    </p:spTree>
    <p:extLst>
      <p:ext uri="{BB962C8B-B14F-4D97-AF65-F5344CB8AC3E}">
        <p14:creationId xmlns:p14="http://schemas.microsoft.com/office/powerpoint/2010/main" val="240243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-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2924944"/>
            <a:ext cx="9851478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presenting with acute exacerbations of asthma are presenting with Respiratory Failure. </a:t>
            </a:r>
          </a:p>
        </p:txBody>
      </p:sp>
    </p:spTree>
    <p:extLst>
      <p:ext uri="{BB962C8B-B14F-4D97-AF65-F5344CB8AC3E}">
        <p14:creationId xmlns:p14="http://schemas.microsoft.com/office/powerpoint/2010/main" val="299793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–Symptoms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76" y="1736690"/>
            <a:ext cx="10657184" cy="561917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Shortness of breath – unable to speak in full sentences 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Wheezing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Coughing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tightness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Restlessness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Diaphoresis. </a:t>
            </a:r>
          </a:p>
        </p:txBody>
      </p:sp>
    </p:spTree>
    <p:extLst>
      <p:ext uri="{BB962C8B-B14F-4D97-AF65-F5344CB8AC3E}">
        <p14:creationId xmlns:p14="http://schemas.microsoft.com/office/powerpoint/2010/main" val="11976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– Other 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916832"/>
            <a:ext cx="10571558" cy="50877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 &gt; 120 BPM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Pulsus paradoxus (&gt; 10 mmHg difference)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Accessory muscle use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ABG PaO2 &lt; 60 mm Hg (or O2Sats &lt; 90%) 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ABG PaCO2 &gt; 42 mm Hg (this only needs venous blood)</a:t>
            </a:r>
          </a:p>
          <a:p>
            <a:pPr marL="514350" indent="-514350">
              <a:buAutoNum type="arabicPeriod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Expiratory Flow rate &lt; 50% or inability to perform. </a:t>
            </a:r>
          </a:p>
        </p:txBody>
      </p:sp>
    </p:spTree>
    <p:extLst>
      <p:ext uri="{BB962C8B-B14F-4D97-AF65-F5344CB8AC3E}">
        <p14:creationId xmlns:p14="http://schemas.microsoft.com/office/powerpoint/2010/main" val="114375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– PaCO2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916832"/>
            <a:ext cx="10571558" cy="5087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mentioned prior this can be done on venous blood, (PvCO2) obviating ABG. However correlation between PaCO2 and  PvCO2 is less than perfect.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asthmatics will usually have </a:t>
            </a:r>
            <a:r>
              <a:rPr lang="en-CA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PaCO2 from hyperventilation.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Eucapnia or hypercapnia usually indicates airway narrowing and hyperinflation due to respiratory failure.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increasing PaCO2 (or PvCO2) is usually an indication for intubation. </a:t>
            </a:r>
          </a:p>
        </p:txBody>
      </p:sp>
    </p:spTree>
    <p:extLst>
      <p:ext uri="{BB962C8B-B14F-4D97-AF65-F5344CB8AC3E}">
        <p14:creationId xmlns:p14="http://schemas.microsoft.com/office/powerpoint/2010/main" val="418274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 Stacking in Asthma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EBEDF-8E71-4815-0DC1-31D48169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2348880"/>
            <a:ext cx="985147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severe asthma ‘trap air’ by not completely emptying their lungs with each breath.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gets worse with each breath, which causes anxiety, deeper/faster breathing with more air trapping and an ongoing cycle. </a:t>
            </a:r>
          </a:p>
          <a:p>
            <a:pPr marL="0" indent="0">
              <a:buNone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lung volumes higher than the inspiratory capacity. </a:t>
            </a:r>
          </a:p>
        </p:txBody>
      </p:sp>
    </p:spTree>
    <p:extLst>
      <p:ext uri="{BB962C8B-B14F-4D97-AF65-F5344CB8AC3E}">
        <p14:creationId xmlns:p14="http://schemas.microsoft.com/office/powerpoint/2010/main" val="152259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10CE-B4CA-58AE-CAD2-E1492769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260648"/>
            <a:ext cx="10188623" cy="1371600"/>
          </a:xfrm>
        </p:spPr>
        <p:txBody>
          <a:bodyPr>
            <a:norm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Breath Stacking in Asthma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907DB0-FC75-EC49-25F4-4E0BBD347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6776" y="2059776"/>
            <a:ext cx="3600400" cy="163340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A9247-5D5E-B994-FA76-B3A36D5B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831" y="4313066"/>
            <a:ext cx="3888432" cy="1881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E86514-19A3-AE1A-65FB-F98705452A2E}"/>
              </a:ext>
            </a:extLst>
          </p:cNvPr>
          <p:cNvSpPr txBox="1"/>
          <p:nvPr/>
        </p:nvSpPr>
        <p:spPr>
          <a:xfrm>
            <a:off x="1316912" y="2192321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Normal: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Expiration 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baseline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7A5E93-80C8-7078-6C13-5B058E0E83CB}"/>
              </a:ext>
            </a:extLst>
          </p:cNvPr>
          <p:cNvCxnSpPr/>
          <p:nvPr/>
        </p:nvCxnSpPr>
        <p:spPr>
          <a:xfrm flipV="1">
            <a:off x="2782044" y="2492896"/>
            <a:ext cx="1512168" cy="274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A4B671-74D9-AA13-E434-38BDB4A10545}"/>
              </a:ext>
            </a:extLst>
          </p:cNvPr>
          <p:cNvCxnSpPr>
            <a:cxnSpLocks/>
          </p:cNvCxnSpPr>
          <p:nvPr/>
        </p:nvCxnSpPr>
        <p:spPr>
          <a:xfrm flipV="1">
            <a:off x="2782044" y="2922910"/>
            <a:ext cx="2160240" cy="506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A64647-CE38-EF5D-A8D9-40020754CF84}"/>
              </a:ext>
            </a:extLst>
          </p:cNvPr>
          <p:cNvCxnSpPr/>
          <p:nvPr/>
        </p:nvCxnSpPr>
        <p:spPr>
          <a:xfrm flipV="1">
            <a:off x="2710036" y="2876480"/>
            <a:ext cx="2736304" cy="1560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E6CF58-A240-4D88-A065-C1F797274499}"/>
              </a:ext>
            </a:extLst>
          </p:cNvPr>
          <p:cNvSpPr txBox="1"/>
          <p:nvPr/>
        </p:nvSpPr>
        <p:spPr>
          <a:xfrm>
            <a:off x="9118748" y="4752129"/>
            <a:ext cx="273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Asthmatic: </a:t>
            </a:r>
            <a:b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expiratory phase ‘stacks’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591B85-C5E3-C88D-67D9-638D3E79B008}"/>
              </a:ext>
            </a:extLst>
          </p:cNvPr>
          <p:cNvCxnSpPr/>
          <p:nvPr/>
        </p:nvCxnSpPr>
        <p:spPr>
          <a:xfrm flipH="1" flipV="1">
            <a:off x="7534572" y="5373216"/>
            <a:ext cx="1584176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65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1072</Words>
  <Application>Microsoft Office PowerPoint</Application>
  <PresentationFormat>Custom</PresentationFormat>
  <Paragraphs>134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Corbel</vt:lpstr>
      <vt:lpstr>Times New Roman</vt:lpstr>
      <vt:lpstr>Digital Blue Tunnel 16x9</vt:lpstr>
      <vt:lpstr>ASTHMA </vt:lpstr>
      <vt:lpstr>Asthma – Statistics </vt:lpstr>
      <vt:lpstr>Asthma - Physiology</vt:lpstr>
      <vt:lpstr>Asthma - Physiology</vt:lpstr>
      <vt:lpstr>Asthma –Symptoms </vt:lpstr>
      <vt:lpstr>Asthma – Other Signs </vt:lpstr>
      <vt:lpstr>Asthma – PaCO2</vt:lpstr>
      <vt:lpstr>Breath Stacking in Asthma </vt:lpstr>
      <vt:lpstr>Breath Stacking in Asthma </vt:lpstr>
      <vt:lpstr>Treatment </vt:lpstr>
      <vt:lpstr>Oxygen </vt:lpstr>
      <vt:lpstr>IV and ABG </vt:lpstr>
      <vt:lpstr>Beta Agonists </vt:lpstr>
      <vt:lpstr>Corticosteroids</vt:lpstr>
      <vt:lpstr>Magnesium </vt:lpstr>
      <vt:lpstr>Epinephrine  </vt:lpstr>
      <vt:lpstr>Anxiolytic  </vt:lpstr>
      <vt:lpstr>Heliox </vt:lpstr>
      <vt:lpstr>Non Invasive Positive Pressure Ventilation  </vt:lpstr>
      <vt:lpstr>Non Invasive Positive Pressure Ventilation  </vt:lpstr>
      <vt:lpstr>Intubation  </vt:lpstr>
      <vt:lpstr>Intubation – Indications   </vt:lpstr>
      <vt:lpstr>Intubation – Sequence </vt:lpstr>
      <vt:lpstr>Intubation – Sequence </vt:lpstr>
      <vt:lpstr>Intubation of asthmatic</vt:lpstr>
      <vt:lpstr>Intubation of asthmatic</vt:lpstr>
      <vt:lpstr>Cardiac Arrest in Asthma </vt:lpstr>
      <vt:lpstr>The End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2015-06-04T03:34:35Z</dcterms:created>
  <dcterms:modified xsi:type="dcterms:W3CDTF">2024-03-29T05:04:03Z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