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27"/>
  </p:notesMasterIdLst>
  <p:handoutMasterIdLst>
    <p:handoutMasterId r:id="rId28"/>
  </p:handoutMasterIdLst>
  <p:sldIdLst>
    <p:sldId id="265" r:id="rId3"/>
    <p:sldId id="318" r:id="rId4"/>
    <p:sldId id="336" r:id="rId5"/>
    <p:sldId id="338" r:id="rId6"/>
    <p:sldId id="339" r:id="rId7"/>
    <p:sldId id="340" r:id="rId8"/>
    <p:sldId id="341" r:id="rId9"/>
    <p:sldId id="337" r:id="rId10"/>
    <p:sldId id="342" r:id="rId11"/>
    <p:sldId id="343" r:id="rId12"/>
    <p:sldId id="344" r:id="rId13"/>
    <p:sldId id="345" r:id="rId14"/>
    <p:sldId id="355" r:id="rId15"/>
    <p:sldId id="346" r:id="rId16"/>
    <p:sldId id="354" r:id="rId17"/>
    <p:sldId id="347" r:id="rId18"/>
    <p:sldId id="348" r:id="rId19"/>
    <p:sldId id="349" r:id="rId20"/>
    <p:sldId id="351" r:id="rId21"/>
    <p:sldId id="352" r:id="rId22"/>
    <p:sldId id="350" r:id="rId23"/>
    <p:sldId id="353" r:id="rId24"/>
    <p:sldId id="362" r:id="rId25"/>
    <p:sldId id="356" r:id="rId26"/>
  </p:sldIdLst>
  <p:sldSz cx="12188825" cy="6858000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9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7" autoAdjust="0"/>
    <p:restoredTop sz="94629" autoAdjust="0"/>
  </p:normalViewPr>
  <p:slideViewPr>
    <p:cSldViewPr showGuides="1">
      <p:cViewPr varScale="1">
        <p:scale>
          <a:sx n="79" d="100"/>
          <a:sy n="79" d="100"/>
        </p:scale>
        <p:origin x="114" y="1740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CC69C6-EE0B-4D8B-9C71-C36EFED094F2}" type="datetimeFigureOut">
              <a:rPr lang="en-US"/>
              <a:t>1/1/2023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0DD202-58A1-4ABD-B068-DFFCA0C44EA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4219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2D7A-D230-4F91-BD59-0A39C2703BA8}" type="datetimeFigureOut">
              <a:rPr lang="en-US"/>
              <a:t>1/1/2023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199CD-3E1B-4AE6-990F-76F925F5EA9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57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>
          <a:gsLst>
            <a:gs pos="10000">
              <a:srgbClr val="06171C"/>
            </a:gs>
            <a:gs pos="100000">
              <a:srgbClr val="134251"/>
            </a:gs>
            <a:gs pos="65000">
              <a:srgbClr val="134251"/>
            </a:gs>
          </a:gsLst>
          <a:lin ang="135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arge ocean wave" title="Ocean Wav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6551612" cy="685794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094411" y="0"/>
            <a:ext cx="457201" cy="6858000"/>
          </a:xfrm>
          <a:prstGeom prst="rect">
            <a:avLst/>
          </a:prstGeom>
          <a:solidFill>
            <a:srgbClr val="13425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8813" y="1600200"/>
            <a:ext cx="4572001" cy="37338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08813" y="5562599"/>
            <a:ext cx="4571999" cy="83502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cap="none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4999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1/1/2023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009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2412" y="609600"/>
            <a:ext cx="1981201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2" y="609600"/>
            <a:ext cx="7391399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1/1/2023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7903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1/1/2023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825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>
          <a:gsLst>
            <a:gs pos="10000">
              <a:srgbClr val="06171C"/>
            </a:gs>
            <a:gs pos="100000">
              <a:srgbClr val="134251"/>
            </a:gs>
            <a:gs pos="65000">
              <a:srgbClr val="13425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6812" y="1616074"/>
            <a:ext cx="7315198" cy="2727325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48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6814" y="4495800"/>
            <a:ext cx="7315198" cy="167322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1/1/2023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61813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79613" y="1828800"/>
            <a:ext cx="4419599" cy="4419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057400">
              <a:defRPr sz="1600"/>
            </a:lvl6pPr>
            <a:lvl7pPr marL="2057400">
              <a:defRPr sz="1600"/>
            </a:lvl7pPr>
            <a:lvl8pPr marL="2057400">
              <a:defRPr sz="1600"/>
            </a:lvl8pPr>
            <a:lvl9pPr marL="205740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4015" y="1828800"/>
            <a:ext cx="4419600" cy="4419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057400">
              <a:defRPr sz="1600"/>
            </a:lvl6pPr>
            <a:lvl7pPr marL="2057400">
              <a:defRPr sz="1600"/>
            </a:lvl7pPr>
            <a:lvl8pPr marL="2057400">
              <a:defRPr sz="1600"/>
            </a:lvl8pPr>
            <a:lvl9pPr marL="205740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1/1/2023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534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8022" y="1828800"/>
            <a:ext cx="4416552" cy="8382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4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78022" y="2743200"/>
            <a:ext cx="4416552" cy="3505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 marL="2057400">
              <a:defRPr sz="1400"/>
            </a:lvl5pPr>
            <a:lvl6pPr marL="2057400">
              <a:defRPr sz="1400"/>
            </a:lvl6pPr>
            <a:lvl7pPr marL="2057400">
              <a:defRPr sz="1400"/>
            </a:lvl7pPr>
            <a:lvl8pPr marL="2057400">
              <a:defRPr sz="1400"/>
            </a:lvl8pPr>
            <a:lvl9pPr marL="2057400"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05472" y="1828800"/>
            <a:ext cx="4416552" cy="838200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4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05472" y="2743200"/>
            <a:ext cx="4416552" cy="35052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 marL="2057400">
              <a:defRPr sz="1400"/>
            </a:lvl5pPr>
            <a:lvl6pPr marL="2057400">
              <a:defRPr sz="1400"/>
            </a:lvl6pPr>
            <a:lvl7pPr marL="2057400">
              <a:defRPr sz="1400"/>
            </a:lvl7pPr>
            <a:lvl8pPr marL="2057400">
              <a:defRPr sz="1400"/>
            </a:lvl8pPr>
            <a:lvl9pPr marL="2057400"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1/1/2023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841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1/1/2023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2663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Large ocean wave (semitransparent)" title="Ocean Wave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"/>
            <a:ext cx="12188824" cy="6857887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1/1/2023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54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88963"/>
            <a:ext cx="3657600" cy="2840037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414" y="588963"/>
            <a:ext cx="5486400" cy="558006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9613" y="3581399"/>
            <a:ext cx="3657600" cy="2587625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t>1/1/2023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4981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094461" y="588963"/>
            <a:ext cx="5486352" cy="5580062"/>
          </a:xfrm>
          <a:prstGeom prst="rect">
            <a:avLst/>
          </a:prstGeom>
          <a:solidFill>
            <a:srgbClr val="1B5D72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07494" y="805658"/>
            <a:ext cx="5060286" cy="5146672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13" y="588963"/>
            <a:ext cx="3657600" cy="2840038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3600" b="0" i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9613" y="3581399"/>
            <a:ext cx="3657600" cy="2587625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/>
              <a:pPr/>
              <a:t>1/1/2023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9172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rgbClr val="06171C"/>
            </a:gs>
            <a:gs pos="100000">
              <a:srgbClr val="134251"/>
            </a:gs>
            <a:gs pos="65000">
              <a:srgbClr val="134251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arge ocean wave (semitransparent)" title="Ocean Wav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6"/>
            <a:ext cx="12188824" cy="6857887"/>
          </a:xfrm>
          <a:prstGeom prst="rect">
            <a:avLst/>
          </a:prstGeom>
        </p:spPr>
      </p:pic>
      <p:pic>
        <p:nvPicPr>
          <p:cNvPr id="10" name="Picture 9" descr="Large ocean wave" title="Ocean Wave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1234758" cy="6857942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006156" y="0"/>
            <a:ext cx="228601" cy="6858000"/>
          </a:xfrm>
          <a:prstGeom prst="rect">
            <a:avLst/>
          </a:prstGeom>
          <a:solidFill>
            <a:srgbClr val="13425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9612" y="381000"/>
            <a:ext cx="9144001" cy="1219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9612" y="1828800"/>
            <a:ext cx="9144001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8011" y="6400800"/>
            <a:ext cx="1548659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41C87-7AD9-4845-A077-840E4A0F3F06}" type="datetimeFigureOut">
              <a:rPr lang="en-US"/>
              <a:pPr/>
              <a:t>1/1/2023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79611" y="6400800"/>
            <a:ext cx="5954834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56811" y="6400800"/>
            <a:ext cx="1066802" cy="2762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13F82-EE5E-44EE-A61D-E31C6657F26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30599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932612" y="1752600"/>
            <a:ext cx="4572001" cy="16002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Coma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61212" y="4572000"/>
            <a:ext cx="4571999" cy="1368425"/>
          </a:xfrm>
        </p:spPr>
        <p:txBody>
          <a:bodyPr>
            <a:normAutofit/>
          </a:bodyPr>
          <a:lstStyle/>
          <a:p>
            <a:pPr algn="ctr"/>
            <a:endParaRPr lang="it-I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Prepared by Shane Barclay MD</a:t>
            </a:r>
          </a:p>
        </p:txBody>
      </p:sp>
    </p:spTree>
    <p:extLst>
      <p:ext uri="{BB962C8B-B14F-4D97-AF65-F5344CB8AC3E}">
        <p14:creationId xmlns:p14="http://schemas.microsoft.com/office/powerpoint/2010/main" val="280892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105" y="304800"/>
            <a:ext cx="9144001" cy="15240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Coma </a:t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and Management </a:t>
            </a:r>
            <a:endParaRPr lang="en-CA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6212" y="2057400"/>
            <a:ext cx="10591800" cy="4648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Management: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Intubate if GCS less than 8. 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Stabilize C-spine if suspicious of neck injury. 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 access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Maintain MAP &gt; 65 mmHg. Fluids +/- pressors. 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hypertensive (MAP &gt; 130) use labetalol 5-20 mg boluses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or hydralazine 10 mg . </a:t>
            </a:r>
          </a:p>
        </p:txBody>
      </p:sp>
    </p:spTree>
    <p:extLst>
      <p:ext uri="{BB962C8B-B14F-4D97-AF65-F5344CB8AC3E}">
        <p14:creationId xmlns:p14="http://schemas.microsoft.com/office/powerpoint/2010/main" val="28913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105" y="304800"/>
            <a:ext cx="9144001" cy="15240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Coma </a:t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and Management </a:t>
            </a:r>
            <a:endParaRPr lang="en-CA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6212" y="2057400"/>
            <a:ext cx="10591800" cy="4343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Management: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 50% glucose 50 ml IV (after blood drawn)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Thiamine 100 mg IV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 seizures if occurring. </a:t>
            </a:r>
          </a:p>
          <a:p>
            <a:pPr marL="0" indent="0">
              <a:buNone/>
            </a:pP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03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105" y="304800"/>
            <a:ext cx="9144001" cy="15240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Coma </a:t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and Management </a:t>
            </a:r>
            <a:endParaRPr lang="en-CA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6212" y="2057400"/>
            <a:ext cx="10591800" cy="4343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Management:</a:t>
            </a:r>
          </a:p>
          <a:p>
            <a:pPr marL="0" indent="0">
              <a:buNone/>
            </a:pP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following 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suspected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Ceftriaxone 2 gm and Vancomycin 2 gm for infection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Naloxone, Flumazenil (?), gastric lavage for ingestion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Mannitol for increased ICP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Lorazepam for non convulsive status. </a:t>
            </a:r>
          </a:p>
        </p:txBody>
      </p:sp>
    </p:spTree>
    <p:extLst>
      <p:ext uri="{BB962C8B-B14F-4D97-AF65-F5344CB8AC3E}">
        <p14:creationId xmlns:p14="http://schemas.microsoft.com/office/powerpoint/2010/main" val="145641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Standard ‘Coma Cocktail’</a:t>
            </a:r>
            <a:endParaRPr lang="en-CA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used to be that all coma patients received the coma cocktail of: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Thiamine, glucose, naloxone and flumazenil. 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Studies have shown that 50% glucose and thiamine likely have some benefit, but naloxone, flumazenil and gastric decontamination should be used ‘selectively’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high index of suspicion for specific overdoses. </a:t>
            </a:r>
          </a:p>
        </p:txBody>
      </p:sp>
    </p:spTree>
    <p:extLst>
      <p:ext uri="{BB962C8B-B14F-4D97-AF65-F5344CB8AC3E}">
        <p14:creationId xmlns:p14="http://schemas.microsoft.com/office/powerpoint/2010/main" val="1391561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Neurological Examination</a:t>
            </a:r>
            <a:endParaRPr lang="en-CA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828800"/>
            <a:ext cx="96012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Consists of 3 things:</a:t>
            </a:r>
          </a:p>
          <a:p>
            <a:pPr marL="457200" indent="-457200"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 of consciousness</a:t>
            </a:r>
          </a:p>
          <a:p>
            <a:pPr marL="457200" indent="-457200"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 responses</a:t>
            </a:r>
          </a:p>
          <a:p>
            <a:pPr marL="457200" indent="-457200"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Brainstem reflexes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a. pupillary light  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b. extraocular reflexes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c. corneal reflex </a:t>
            </a:r>
            <a:endParaRPr lang="en-C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482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of Neurological Exam</a:t>
            </a:r>
            <a:endParaRPr lang="en-CA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9818" y="1628335"/>
            <a:ext cx="9677400" cy="50292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GCS</a:t>
            </a:r>
          </a:p>
          <a:p>
            <a:pPr marL="457200" indent="-457200"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motor response and muscle tone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3a. Check pupil size – if pinpoint or dilated check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list in subsequent slide for possible causes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3b. Check for eye movement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Roving – good. 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Deviated – bad.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Deviated with nystagmus – think seizure.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3c. Corneal reflex – if absent, bad. If present, better. </a:t>
            </a:r>
            <a:endParaRPr lang="en-C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70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Neurological Examination</a:t>
            </a:r>
            <a:endParaRPr lang="en-CA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2362200"/>
            <a:ext cx="9601200" cy="28956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 of consciousness. 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GCS can aid in assessing depth of impairment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and prognosis but has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value in diagnosis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276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Neurological Examination</a:t>
            </a:r>
            <a:endParaRPr lang="en-CA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828800"/>
            <a:ext cx="96012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Motor response. 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Assess spontaneous and elicited movements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and reflexes, but also assess muscle tone.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Muscle tone is generally not affected by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metabolic conditions.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Asymmetry can indicate a unilateral CNS lesion. 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5574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Neurological Examination</a:t>
            </a:r>
            <a:endParaRPr lang="en-CA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828800"/>
            <a:ext cx="96012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3a. Pupil Size: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Assess light reflex, consensual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response, pupil size and movements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Disruption of the pupillary reflexes usually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indicates either brainstem herniation of a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primary brainstem lesion. 	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Pupils are normally 3-7 mm. </a:t>
            </a:r>
          </a:p>
        </p:txBody>
      </p:sp>
    </p:spTree>
    <p:extLst>
      <p:ext uri="{BB962C8B-B14F-4D97-AF65-F5344CB8AC3E}">
        <p14:creationId xmlns:p14="http://schemas.microsoft.com/office/powerpoint/2010/main" val="2496026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Pupil Size and Poisonings</a:t>
            </a:r>
            <a:endParaRPr lang="en-CA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828800"/>
            <a:ext cx="9296400" cy="4800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Miosis (pinpoint pupils)          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Sympathomimetic - cocaine, amphetamine, theophylline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Anticholinergic- antihistamine, TCA, Parkinson meds	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Hallucinogenic- PCP, LSD, Ecstasy, psilocybin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Serotonin syndrome- MAOI, SSRI, TCA, L-tryptophan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Pontine infarct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5341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1212" y="2286000"/>
            <a:ext cx="7772401" cy="3352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Assessing the coma patient in the ER</a:t>
            </a:r>
          </a:p>
          <a:p>
            <a:pPr marL="0" indent="0">
              <a:buNone/>
            </a:pPr>
            <a:r>
              <a:rPr lang="en-C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of coma patients in the ER</a:t>
            </a:r>
          </a:p>
        </p:txBody>
      </p:sp>
    </p:spTree>
    <p:extLst>
      <p:ext uri="{BB962C8B-B14F-4D97-AF65-F5344CB8AC3E}">
        <p14:creationId xmlns:p14="http://schemas.microsoft.com/office/powerpoint/2010/main" val="1235129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Pupil Size and Poisonings</a:t>
            </a:r>
            <a:endParaRPr lang="en-CA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2012" y="1905000"/>
            <a:ext cx="9144001" cy="4419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Mydriasis (large pupils)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Opioid- heroin, morphine, methadone, oxycodone, 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Sedative/hypnotic – benzodiazepine, barbiturates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Cholinergic – organophosphates, nicotine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7271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Neurological Examination</a:t>
            </a:r>
            <a:endParaRPr lang="en-CA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828800"/>
            <a:ext cx="9601200" cy="4800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3b. Eye Movement: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Eye Movement – although there are many provocative tests (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calorics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doll’s eye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imaging is much more accurate. 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for bilateral roving conjugate movement which indicates an intact brainstem and a good prognostic sign.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Deviated eyes – can suggest CNS lesion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Deviated eyes with nystagmus – can suggest seizures. </a:t>
            </a:r>
          </a:p>
        </p:txBody>
      </p:sp>
    </p:spTree>
    <p:extLst>
      <p:ext uri="{BB962C8B-B14F-4D97-AF65-F5344CB8AC3E}">
        <p14:creationId xmlns:p14="http://schemas.microsoft.com/office/powerpoint/2010/main" val="351387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Neurological Examination</a:t>
            </a:r>
            <a:endParaRPr lang="en-CA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1828800"/>
            <a:ext cx="960120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3c. Corneal Reflexes: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Tested by lightly touching the edge of the cornea with a cotton swab and observing the blink response. 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Absence of corneal reflex suggests a deep metabolic or toxic coma. Brisk reflex suggests patient may only be mildly narcotized. 	</a:t>
            </a:r>
          </a:p>
        </p:txBody>
      </p:sp>
    </p:spTree>
    <p:extLst>
      <p:ext uri="{BB962C8B-B14F-4D97-AF65-F5344CB8AC3E}">
        <p14:creationId xmlns:p14="http://schemas.microsoft.com/office/powerpoint/2010/main" val="1583112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 of Neurological Exam</a:t>
            </a:r>
            <a:endParaRPr lang="en-CA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9818" y="1628335"/>
            <a:ext cx="9677400" cy="5029200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GCS</a:t>
            </a:r>
          </a:p>
          <a:p>
            <a:pPr marL="457200" indent="-457200"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Check motor response and muscle tone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3a.Check pupil size – if pinpoint or dilated check list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for possible causes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3b. Check for eye movement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Roving– good. 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Deviated  – bad.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	Deviated with nystagmus – think seizure.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3c. Corneal reflex – if absent, bad. If present, better. </a:t>
            </a:r>
            <a:endParaRPr lang="en-C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687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80212" y="1905000"/>
            <a:ext cx="5257800" cy="1447800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CA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22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Coma - Definitions </a:t>
            </a:r>
            <a:endParaRPr lang="en-CA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2" y="2514600"/>
            <a:ext cx="9144001" cy="304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defined as ‘unarousable unresponsiveness’. </a:t>
            </a:r>
          </a:p>
          <a:p>
            <a:pPr marL="0" indent="0">
              <a:buNone/>
            </a:pP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Stupor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 state between alertness and coma, where there may be impaired responsiveness and are difficult to arouse. </a:t>
            </a:r>
            <a:endParaRPr lang="en-C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22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of Coma </a:t>
            </a:r>
            <a:endParaRPr lang="en-CA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012" y="1828800"/>
            <a:ext cx="10209213" cy="441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many ways to ‘approach’ a coma patient. The following is one: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Divide into 3 categories:</a:t>
            </a:r>
          </a:p>
          <a:p>
            <a:pPr marL="457200" indent="-457200"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Coma with focal or lateralizing signs</a:t>
            </a:r>
          </a:p>
          <a:p>
            <a:pPr marL="457200" indent="-457200"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Coma without focal or lateralizing signs but with meningismus (nuchal rigidity) </a:t>
            </a:r>
          </a:p>
          <a:p>
            <a:pPr marL="457200" indent="-457200"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Coma without focal, lateralizing or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meningismus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signs</a:t>
            </a:r>
            <a:endParaRPr lang="en-C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36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of Coma </a:t>
            </a:r>
            <a:endParaRPr lang="en-CA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7212" y="1905000"/>
            <a:ext cx="9829800" cy="3124200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Coma with focal or lateralizing signs: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Cerebrovascular event (ischemic or hemorrhagic)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Trauma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Space occupying lesion </a:t>
            </a:r>
          </a:p>
        </p:txBody>
      </p:sp>
    </p:spTree>
    <p:extLst>
      <p:ext uri="{BB962C8B-B14F-4D97-AF65-F5344CB8AC3E}">
        <p14:creationId xmlns:p14="http://schemas.microsoft.com/office/powerpoint/2010/main" val="485680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of Coma </a:t>
            </a:r>
            <a:endParaRPr lang="en-CA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012" y="1828800"/>
            <a:ext cx="9829800" cy="3124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Coma without focal or lateralizing signs </a:t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but with meningismus.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Meningoencephalitis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Subarachnoid hemorrhage</a:t>
            </a:r>
          </a:p>
        </p:txBody>
      </p:sp>
    </p:spTree>
    <p:extLst>
      <p:ext uri="{BB962C8B-B14F-4D97-AF65-F5344CB8AC3E}">
        <p14:creationId xmlns:p14="http://schemas.microsoft.com/office/powerpoint/2010/main" val="75296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of Coma </a:t>
            </a:r>
            <a:endParaRPr lang="en-CA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1012" y="1828800"/>
            <a:ext cx="102870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Coma without focal, lateralizing or meningismus signs.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Toxins (sedatives, narcotics, alcohol, psychotrops..)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Organ failure (uremic, hepatic encephalopathy)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Metabolic (hypoxia, Na+, glucose, hypothermia…)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Endocrine (adrenal insufficiency, hypothyroid..)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Seizures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Pseudocoma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98673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105" y="304800"/>
            <a:ext cx="9144001" cy="15240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Coma </a:t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and Management </a:t>
            </a:r>
            <a:endParaRPr lang="en-CA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4412" y="2743200"/>
            <a:ext cx="9144001" cy="1981200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Alteration of arousal can represent an acute, life threatening emergency, therefore assessment and management should be done jointly. 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97651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105" y="304800"/>
            <a:ext cx="9144001" cy="15240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Coma </a:t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and Management </a:t>
            </a:r>
            <a:endParaRPr lang="en-CA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6212" y="2057400"/>
            <a:ext cx="10591800" cy="4267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Vitals and general exam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Neurological exam and GCS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Lab: CBC,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glu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GFR, PT, PTT, ABG, LFT,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Tox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screen, ECG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Consider: blood cultures, adrenal screen, TSH. </a:t>
            </a:r>
          </a:p>
          <a:p>
            <a:pPr marL="0" indent="0">
              <a:buNone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Ideally imaging – CT.</a:t>
            </a:r>
            <a:endParaRPr lang="en-C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52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cean Waves 16x9">
  <a:themeElements>
    <a:clrScheme name="Ocean Waves">
      <a:dk1>
        <a:sysClr val="windowText" lastClr="000000"/>
      </a:dk1>
      <a:lt1>
        <a:sysClr val="window" lastClr="FFFFFF"/>
      </a:lt1>
      <a:dk2>
        <a:srgbClr val="134251"/>
      </a:dk2>
      <a:lt2>
        <a:srgbClr val="83BEC0"/>
      </a:lt2>
      <a:accent1>
        <a:srgbClr val="339C9F"/>
      </a:accent1>
      <a:accent2>
        <a:srgbClr val="E68010"/>
      </a:accent2>
      <a:accent3>
        <a:srgbClr val="8EB414"/>
      </a:accent3>
      <a:accent4>
        <a:srgbClr val="0CB89B"/>
      </a:accent4>
      <a:accent5>
        <a:srgbClr val="ECB720"/>
      </a:accent5>
      <a:accent6>
        <a:srgbClr val="319762"/>
      </a:accent6>
      <a:hlink>
        <a:srgbClr val="E68010"/>
      </a:hlink>
      <a:folHlink>
        <a:srgbClr val="339C9F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cean Waves">
      <a:dk1>
        <a:sysClr val="windowText" lastClr="000000"/>
      </a:dk1>
      <a:lt1>
        <a:sysClr val="window" lastClr="FFFFFF"/>
      </a:lt1>
      <a:dk2>
        <a:srgbClr val="134251"/>
      </a:dk2>
      <a:lt2>
        <a:srgbClr val="83BEC0"/>
      </a:lt2>
      <a:accent1>
        <a:srgbClr val="339C9F"/>
      </a:accent1>
      <a:accent2>
        <a:srgbClr val="E68010"/>
      </a:accent2>
      <a:accent3>
        <a:srgbClr val="8EB414"/>
      </a:accent3>
      <a:accent4>
        <a:srgbClr val="0CB89B"/>
      </a:accent4>
      <a:accent5>
        <a:srgbClr val="ECB720"/>
      </a:accent5>
      <a:accent6>
        <a:srgbClr val="319762"/>
      </a:accent6>
      <a:hlink>
        <a:srgbClr val="E68010"/>
      </a:hlink>
      <a:folHlink>
        <a:srgbClr val="339C9F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cean Waves">
      <a:dk1>
        <a:sysClr val="windowText" lastClr="000000"/>
      </a:dk1>
      <a:lt1>
        <a:sysClr val="window" lastClr="FFFFFF"/>
      </a:lt1>
      <a:dk2>
        <a:srgbClr val="134251"/>
      </a:dk2>
      <a:lt2>
        <a:srgbClr val="83BEC0"/>
      </a:lt2>
      <a:accent1>
        <a:srgbClr val="339C9F"/>
      </a:accent1>
      <a:accent2>
        <a:srgbClr val="E68010"/>
      </a:accent2>
      <a:accent3>
        <a:srgbClr val="8EB414"/>
      </a:accent3>
      <a:accent4>
        <a:srgbClr val="0CB89B"/>
      </a:accent4>
      <a:accent5>
        <a:srgbClr val="ECB720"/>
      </a:accent5>
      <a:accent6>
        <a:srgbClr val="319762"/>
      </a:accent6>
      <a:hlink>
        <a:srgbClr val="E68010"/>
      </a:hlink>
      <a:folHlink>
        <a:srgbClr val="339C9F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C664D9D-6EFF-43CB-87EB-95CB91A04A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Ocean waves nature presentation (widescreen)</Template>
  <TotalTime>0</TotalTime>
  <Words>970</Words>
  <Application>Microsoft Office PowerPoint</Application>
  <PresentationFormat>Custom</PresentationFormat>
  <Paragraphs>119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Century Gothic</vt:lpstr>
      <vt:lpstr>Times New Roman</vt:lpstr>
      <vt:lpstr>Ocean Waves 16x9</vt:lpstr>
      <vt:lpstr> Coma </vt:lpstr>
      <vt:lpstr>OBJECTIVES</vt:lpstr>
      <vt:lpstr>Coma - Definitions </vt:lpstr>
      <vt:lpstr>Causes of Coma </vt:lpstr>
      <vt:lpstr>Causes of Coma </vt:lpstr>
      <vt:lpstr>Causes of Coma </vt:lpstr>
      <vt:lpstr>Causes of Coma </vt:lpstr>
      <vt:lpstr>Coma  Assessment and Management </vt:lpstr>
      <vt:lpstr>Coma  Assessment and Management </vt:lpstr>
      <vt:lpstr>Coma  Assessment and Management </vt:lpstr>
      <vt:lpstr>Coma  Assessment and Management </vt:lpstr>
      <vt:lpstr>Coma  Assessment and Management </vt:lpstr>
      <vt:lpstr>The Standard ‘Coma Cocktail’</vt:lpstr>
      <vt:lpstr>Neurological Examination</vt:lpstr>
      <vt:lpstr>Summary of Neurological Exam</vt:lpstr>
      <vt:lpstr>Neurological Examination</vt:lpstr>
      <vt:lpstr>Neurological Examination</vt:lpstr>
      <vt:lpstr>Neurological Examination</vt:lpstr>
      <vt:lpstr>Pupil Size and Poisonings</vt:lpstr>
      <vt:lpstr>Pupil Size and Poisonings</vt:lpstr>
      <vt:lpstr>Neurological Examination</vt:lpstr>
      <vt:lpstr>Neurological Examination</vt:lpstr>
      <vt:lpstr>Summary of Neurological Exam</vt:lpstr>
      <vt:lpstr>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2015-07-01T22:11:53Z</dcterms:created>
  <dcterms:modified xsi:type="dcterms:W3CDTF">2023-01-01T20:14:57Z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TC029010259991</vt:lpwstr>
  </property>
</Properties>
</file>